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Montserrat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jpe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663440"/>
            <a:ext cx="8378015" cy="456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1"/>
              </a:lnSpc>
            </a:pPr>
            <a:r>
              <a:rPr lang="en-US" sz="91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Smart Budgeting for a Smarter Future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7514482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Aditya, Vikas, Akash, Deepanshu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824291" y="451770"/>
            <a:ext cx="3832101" cy="95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3"/>
              </a:lnSpc>
              <a:spcBef>
                <a:spcPct val="0"/>
              </a:spcBef>
            </a:pPr>
            <a:r>
              <a:rPr lang="en-US" b="true" sz="5302" spc="-106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MoneyMap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657081" y="694595"/>
            <a:ext cx="1798063" cy="1280597"/>
            <a:chOff x="0" y="0"/>
            <a:chExt cx="2397417" cy="17074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82945" cy="1707462"/>
            </a:xfrm>
            <a:custGeom>
              <a:avLst/>
              <a:gdLst/>
              <a:ahLst/>
              <a:cxnLst/>
              <a:rect r="r" b="b" t="t" l="l"/>
              <a:pathLst>
                <a:path h="1707462" w="1682945">
                  <a:moveTo>
                    <a:pt x="0" y="0"/>
                  </a:moveTo>
                  <a:lnTo>
                    <a:pt x="1682945" y="0"/>
                  </a:lnTo>
                  <a:lnTo>
                    <a:pt x="1682945" y="1707462"/>
                  </a:lnTo>
                  <a:lnTo>
                    <a:pt x="0" y="170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true" flipV="false" rot="0">
              <a:off x="714472" y="0"/>
              <a:ext cx="1682945" cy="1707462"/>
            </a:xfrm>
            <a:custGeom>
              <a:avLst/>
              <a:gdLst/>
              <a:ahLst/>
              <a:cxnLst/>
              <a:rect r="r" b="b" t="t" l="l"/>
              <a:pathLst>
                <a:path h="1707462" w="1682945">
                  <a:moveTo>
                    <a:pt x="1682945" y="0"/>
                  </a:moveTo>
                  <a:lnTo>
                    <a:pt x="0" y="0"/>
                  </a:lnTo>
                  <a:lnTo>
                    <a:pt x="0" y="1707462"/>
                  </a:lnTo>
                  <a:lnTo>
                    <a:pt x="1682945" y="1707462"/>
                  </a:lnTo>
                  <a:lnTo>
                    <a:pt x="168294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824291" y="1402656"/>
            <a:ext cx="4128666" cy="61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  <a:spcBef>
                <a:spcPct val="0"/>
              </a:spcBef>
            </a:pPr>
            <a:r>
              <a:rPr lang="en-US" b="true" sz="3477" spc="-69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Track, Save, Grow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32861" y="810330"/>
            <a:ext cx="12122364" cy="8666340"/>
            <a:chOff x="0" y="0"/>
            <a:chExt cx="16163152" cy="1155512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4773951" y="0"/>
              <a:ext cx="11389200" cy="11555120"/>
            </a:xfrm>
            <a:custGeom>
              <a:avLst/>
              <a:gdLst/>
              <a:ahLst/>
              <a:cxnLst/>
              <a:rect r="r" b="b" t="t" l="l"/>
              <a:pathLst>
                <a:path h="11555120" w="11389200">
                  <a:moveTo>
                    <a:pt x="11389201" y="0"/>
                  </a:moveTo>
                  <a:lnTo>
                    <a:pt x="0" y="0"/>
                  </a:lnTo>
                  <a:lnTo>
                    <a:pt x="0" y="11555120"/>
                  </a:lnTo>
                  <a:lnTo>
                    <a:pt x="11389201" y="11555120"/>
                  </a:lnTo>
                  <a:lnTo>
                    <a:pt x="11389201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89200" cy="11555120"/>
            </a:xfrm>
            <a:custGeom>
              <a:avLst/>
              <a:gdLst/>
              <a:ahLst/>
              <a:cxnLst/>
              <a:rect r="r" b="b" t="t" l="l"/>
              <a:pathLst>
                <a:path h="11555120" w="11389200">
                  <a:moveTo>
                    <a:pt x="0" y="0"/>
                  </a:moveTo>
                  <a:lnTo>
                    <a:pt x="11389200" y="0"/>
                  </a:lnTo>
                  <a:lnTo>
                    <a:pt x="11389200" y="11555120"/>
                  </a:lnTo>
                  <a:lnTo>
                    <a:pt x="0" y="1155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32775" y="3467771"/>
            <a:ext cx="1162244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FINANCE BUDGET TRACKER IS A POWERFUL TOOL DESIGNED TO HELP USERS MANAGE THEIR INCOME, EXPENSES, AND SAVINGS EFFICIENTLY. BY PROVIDING REAL-TIME INSIGHTS, AUTOMATED TRACKING, AND SMART BUDGETING, IT ENABLES USERS TO MAKE INFORMED FINANCIAL DECISIONS AND ACHIEVE THEIR FINANCIAL GOALS.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771" y="474716"/>
            <a:ext cx="11622449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327599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8541901" y="0"/>
                </a:moveTo>
                <a:lnTo>
                  <a:pt x="0" y="0"/>
                </a:lnTo>
                <a:lnTo>
                  <a:pt x="0" y="8666340"/>
                </a:lnTo>
                <a:lnTo>
                  <a:pt x="8541901" y="8666340"/>
                </a:lnTo>
                <a:lnTo>
                  <a:pt x="8541901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849670"/>
            <a:ext cx="3296071" cy="946825"/>
            <a:chOff x="0" y="0"/>
            <a:chExt cx="922973" cy="2651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273423" y="6849670"/>
            <a:ext cx="3296071" cy="946825"/>
            <a:chOff x="0" y="0"/>
            <a:chExt cx="922973" cy="2651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3211" y="6849670"/>
            <a:ext cx="3296071" cy="946825"/>
            <a:chOff x="0" y="0"/>
            <a:chExt cx="922973" cy="265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92998" y="6849670"/>
            <a:ext cx="3296071" cy="946825"/>
            <a:chOff x="0" y="0"/>
            <a:chExt cx="922973" cy="2651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020310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Deepanshu Rana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20310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Tester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83211" y="3541894"/>
            <a:ext cx="3296071" cy="3325166"/>
          </a:xfrm>
          <a:custGeom>
            <a:avLst/>
            <a:gdLst/>
            <a:ahLst/>
            <a:cxnLst/>
            <a:rect r="r" b="b" t="t" l="l"/>
            <a:pathLst>
              <a:path h="3325166" w="3296071">
                <a:moveTo>
                  <a:pt x="0" y="0"/>
                </a:moveTo>
                <a:lnTo>
                  <a:pt x="3296070" y="0"/>
                </a:lnTo>
                <a:lnTo>
                  <a:pt x="3296070" y="3325166"/>
                </a:lnTo>
                <a:lnTo>
                  <a:pt x="0" y="332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273423" y="3580156"/>
            <a:ext cx="3276534" cy="3260151"/>
          </a:xfrm>
          <a:custGeom>
            <a:avLst/>
            <a:gdLst/>
            <a:ahLst/>
            <a:cxnLst/>
            <a:rect r="r" b="b" t="t" l="l"/>
            <a:pathLst>
              <a:path h="3260151" w="3276534">
                <a:moveTo>
                  <a:pt x="0" y="0"/>
                </a:moveTo>
                <a:lnTo>
                  <a:pt x="3276534" y="0"/>
                </a:lnTo>
                <a:lnTo>
                  <a:pt x="3276534" y="3260151"/>
                </a:lnTo>
                <a:lnTo>
                  <a:pt x="0" y="3260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3383146"/>
            <a:ext cx="3296071" cy="3520708"/>
          </a:xfrm>
          <a:custGeom>
            <a:avLst/>
            <a:gdLst/>
            <a:ahLst/>
            <a:cxnLst/>
            <a:rect r="r" b="b" t="t" l="l"/>
            <a:pathLst>
              <a:path h="3520708" w="3296071">
                <a:moveTo>
                  <a:pt x="0" y="0"/>
                </a:moveTo>
                <a:lnTo>
                  <a:pt x="3296071" y="0"/>
                </a:lnTo>
                <a:lnTo>
                  <a:pt x="3296071" y="3520708"/>
                </a:lnTo>
                <a:lnTo>
                  <a:pt x="0" y="352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67" r="0" b="-16617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692998" y="3506733"/>
            <a:ext cx="3296071" cy="3333573"/>
          </a:xfrm>
          <a:custGeom>
            <a:avLst/>
            <a:gdLst/>
            <a:ahLst/>
            <a:cxnLst/>
            <a:rect r="r" b="b" t="t" l="l"/>
            <a:pathLst>
              <a:path h="3333573" w="3296071">
                <a:moveTo>
                  <a:pt x="0" y="0"/>
                </a:moveTo>
                <a:lnTo>
                  <a:pt x="3296071" y="0"/>
                </a:lnTo>
                <a:lnTo>
                  <a:pt x="3296071" y="3333574"/>
                </a:lnTo>
                <a:lnTo>
                  <a:pt x="0" y="333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56012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Aditya Sharma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6012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Frontend Developer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00735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Vikas SIngh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00735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Backend Developer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10522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Akash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10522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 Manager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06781" y="226766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MoneyMap Creators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2743" y="4165470"/>
            <a:ext cx="8819592" cy="17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b="true" sz="1036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36041" y="1317284"/>
            <a:ext cx="1262209" cy="1280597"/>
          </a:xfrm>
          <a:custGeom>
            <a:avLst/>
            <a:gdLst/>
            <a:ahLst/>
            <a:cxnLst/>
            <a:rect r="r" b="b" t="t" l="l"/>
            <a:pathLst>
              <a:path h="1280597" w="1262209">
                <a:moveTo>
                  <a:pt x="0" y="0"/>
                </a:moveTo>
                <a:lnTo>
                  <a:pt x="1262209" y="0"/>
                </a:lnTo>
                <a:lnTo>
                  <a:pt x="1262209" y="1280597"/>
                </a:lnTo>
                <a:lnTo>
                  <a:pt x="0" y="128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98501" y="1074459"/>
            <a:ext cx="3832101" cy="95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3"/>
              </a:lnSpc>
              <a:spcBef>
                <a:spcPct val="0"/>
              </a:spcBef>
            </a:pPr>
            <a:r>
              <a:rPr lang="en-US" b="true" sz="5302" spc="-106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MoneyMap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4171895" y="1317284"/>
            <a:ext cx="1262209" cy="1280597"/>
          </a:xfrm>
          <a:custGeom>
            <a:avLst/>
            <a:gdLst/>
            <a:ahLst/>
            <a:cxnLst/>
            <a:rect r="r" b="b" t="t" l="l"/>
            <a:pathLst>
              <a:path h="1280597" w="1262209">
                <a:moveTo>
                  <a:pt x="1262209" y="0"/>
                </a:moveTo>
                <a:lnTo>
                  <a:pt x="0" y="0"/>
                </a:lnTo>
                <a:lnTo>
                  <a:pt x="0" y="1280597"/>
                </a:lnTo>
                <a:lnTo>
                  <a:pt x="1262209" y="1280597"/>
                </a:lnTo>
                <a:lnTo>
                  <a:pt x="12622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8501" y="2025345"/>
            <a:ext cx="4128666" cy="61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  <a:spcBef>
                <a:spcPct val="0"/>
              </a:spcBef>
            </a:pPr>
            <a:r>
              <a:rPr lang="en-US" b="true" sz="3477" spc="-69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Track, Save, Grow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36041" y="2773972"/>
            <a:ext cx="6122091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Smart Budgeting for a Smarter Future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14055" y="6466267"/>
            <a:ext cx="7366063" cy="195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5"/>
              </a:lnSpc>
            </a:pPr>
            <a:r>
              <a:rPr lang="en-US" b="true" sz="2753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By:</a:t>
            </a: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Aditya (22/FCA/BCA/058)</a:t>
            </a:r>
          </a:p>
          <a:p>
            <a:pPr algn="r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Vikas (22/FCA/BCA/1O5)</a:t>
            </a:r>
          </a:p>
          <a:p>
            <a:pPr algn="r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Akash (22/FCA/BCA/059)</a:t>
            </a:r>
          </a:p>
          <a:p>
            <a:pPr algn="r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Deepanshu (22/FCA/BCA/068)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31607"/>
            <a:ext cx="6760246" cy="125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Key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Technology Stack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Benefits &amp; Impact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Demo or UI Screenshots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60622" y="2590556"/>
            <a:ext cx="12844871" cy="5105887"/>
            <a:chOff x="0" y="0"/>
            <a:chExt cx="3383011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3011" cy="1344760"/>
            </a:xfrm>
            <a:custGeom>
              <a:avLst/>
              <a:gdLst/>
              <a:ahLst/>
              <a:cxnLst/>
              <a:rect r="r" b="b" t="t" l="l"/>
              <a:pathLst>
                <a:path h="1344760" w="3383011">
                  <a:moveTo>
                    <a:pt x="0" y="0"/>
                  </a:moveTo>
                  <a:lnTo>
                    <a:pt x="3383011" y="0"/>
                  </a:lnTo>
                  <a:lnTo>
                    <a:pt x="3383011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83011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722518"/>
            <a:ext cx="5748323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3258" y="3650144"/>
            <a:ext cx="12141484" cy="376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What is the MoneyMap?</a:t>
            </a:r>
          </a:p>
          <a:p>
            <a:pPr algn="l" marL="571890" indent="-285945" lvl="1">
              <a:lnSpc>
                <a:spcPts val="3708"/>
              </a:lnSpc>
              <a:buFont typeface="Arial"/>
              <a:buChar char="•"/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 Finance Budget Tracker tool to track income, expenses, and savings.</a:t>
            </a:r>
          </a:p>
          <a:p>
            <a:pPr algn="l">
              <a:lnSpc>
                <a:spcPts val="3708"/>
              </a:lnSpc>
            </a:pPr>
          </a:p>
          <a:p>
            <a:pPr algn="l">
              <a:lnSpc>
                <a:spcPts val="3708"/>
              </a:lnSpc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Why is it useful?</a:t>
            </a:r>
          </a:p>
          <a:p>
            <a:pPr algn="l" marL="571890" indent="-285945" lvl="1">
              <a:lnSpc>
                <a:spcPts val="3708"/>
              </a:lnSpc>
              <a:buFont typeface="Arial"/>
              <a:buChar char="•"/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Helps individuals and businesses manage finances efficiently.</a:t>
            </a:r>
          </a:p>
          <a:p>
            <a:pPr algn="l">
              <a:lnSpc>
                <a:spcPts val="3708"/>
              </a:lnSpc>
            </a:pPr>
          </a:p>
          <a:p>
            <a:pPr algn="l">
              <a:lnSpc>
                <a:spcPts val="3708"/>
              </a:lnSpc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Target Audience:</a:t>
            </a:r>
          </a:p>
          <a:p>
            <a:pPr algn="l" marL="593479" indent="-296740" lvl="1">
              <a:lnSpc>
                <a:spcPts val="3848"/>
              </a:lnSpc>
              <a:buFont typeface="Arial"/>
              <a:buChar char="•"/>
            </a:pPr>
            <a:r>
              <a:rPr lang="en-US" sz="2748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48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Students, professionals, businesses.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251273"/>
            <a:ext cx="8736601" cy="76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  <a:r>
              <a:rPr lang="en-US" b="true" sz="3090" spc="-6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  <a:r>
              <a:rPr lang="en-US" b="true" sz="3090" spc="-61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Expense Tracking</a:t>
            </a:r>
            <a:r>
              <a:rPr lang="en-US" sz="3090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– Log and categorize expenses.</a:t>
            </a: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  <a:r>
              <a:rPr lang="en-US" b="true" sz="3090" spc="-61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2. Income Management</a:t>
            </a:r>
            <a:r>
              <a:rPr lang="en-US" sz="3090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– Track different income sources.</a:t>
            </a: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  <a:r>
              <a:rPr lang="en-US" b="true" sz="3090" spc="-61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3. Budget Planning</a:t>
            </a:r>
            <a:r>
              <a:rPr lang="en-US" sz="3090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– Set and monitor budgets.</a:t>
            </a: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  <a:r>
              <a:rPr lang="en-US" b="true" sz="3090" spc="-61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4. Reports &amp; Analytics</a:t>
            </a:r>
            <a:r>
              <a:rPr lang="en-US" sz="3090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– Graphs, charts, and financial insights.</a:t>
            </a: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26"/>
              </a:lnSpc>
              <a:spcBef>
                <a:spcPct val="0"/>
              </a:spcBef>
            </a:pPr>
            <a:r>
              <a:rPr lang="en-US" b="true" sz="3090" spc="-61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5. Alerts &amp; Reminders</a:t>
            </a:r>
            <a:r>
              <a:rPr lang="en-US" sz="3090" spc="-61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– Notifications for payments &amp; savings goals.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75988" y="895350"/>
            <a:ext cx="571587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1798" y="2461838"/>
            <a:ext cx="7922504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  <a:r>
              <a:rPr lang="en-US" b="true" sz="59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</a:t>
            </a:r>
            <a:r>
              <a:rPr lang="en-US" b="true" sz="5900" strike="noStrike" u="non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ology Stack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9132" y="5143500"/>
            <a:ext cx="11387207" cy="3298724"/>
            <a:chOff x="0" y="0"/>
            <a:chExt cx="2999100" cy="86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55593" y="4814991"/>
            <a:ext cx="2772169" cy="685553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rontend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912407" y="4814991"/>
            <a:ext cx="2772169" cy="685553"/>
            <a:chOff x="0" y="0"/>
            <a:chExt cx="101329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Back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69222" y="4814991"/>
            <a:ext cx="2670160" cy="685553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ools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32430" y="5706595"/>
            <a:ext cx="3218495" cy="209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</a:p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</a:p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JS</a:t>
            </a:r>
          </a:p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Window Form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61009" y="5764704"/>
            <a:ext cx="3218495" cy="104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C#</a:t>
            </a:r>
          </a:p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SQL Server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63920" y="5706595"/>
            <a:ext cx="3218495" cy="104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608" indent="-320304" lvl="1">
              <a:lnSpc>
                <a:spcPts val="4154"/>
              </a:lnSpc>
              <a:buFont typeface="Arial"/>
              <a:buChar char="•"/>
            </a:pPr>
            <a:r>
              <a:rPr lang="en-US" sz="2967" spc="-5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Figma</a:t>
            </a:r>
          </a:p>
          <a:p>
            <a:pPr algn="l">
              <a:lnSpc>
                <a:spcPts val="415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0722" y="-13178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89738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912777" y="7087279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5729" y="5321920"/>
            <a:ext cx="5441251" cy="4847487"/>
            <a:chOff x="0" y="0"/>
            <a:chExt cx="7255001" cy="64633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5030453"/>
              <a:ext cx="7255001" cy="1432863"/>
            </a:xfrm>
            <a:custGeom>
              <a:avLst/>
              <a:gdLst/>
              <a:ahLst/>
              <a:cxnLst/>
              <a:rect r="r" b="b" t="t" l="l"/>
              <a:pathLst>
                <a:path h="1432863" w="7255001">
                  <a:moveTo>
                    <a:pt x="0" y="0"/>
                  </a:moveTo>
                  <a:lnTo>
                    <a:pt x="7255001" y="0"/>
                  </a:lnTo>
                  <a:lnTo>
                    <a:pt x="7255001" y="1432863"/>
                  </a:lnTo>
                  <a:lnTo>
                    <a:pt x="0" y="1432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7255001" cy="5695390"/>
              <a:chOff x="0" y="0"/>
              <a:chExt cx="1554321" cy="12201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54321" cy="1220188"/>
              </a:xfrm>
              <a:custGeom>
                <a:avLst/>
                <a:gdLst/>
                <a:ahLst/>
                <a:cxnLst/>
                <a:rect r="r" b="b" t="t" l="l"/>
                <a:pathLst>
                  <a:path h="1220188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161876"/>
                    </a:lnTo>
                    <a:cubicBezTo>
                      <a:pt x="1554321" y="1177341"/>
                      <a:pt x="1548177" y="1192173"/>
                      <a:pt x="1537241" y="1203108"/>
                    </a:cubicBezTo>
                    <a:cubicBezTo>
                      <a:pt x="1526306" y="1214044"/>
                      <a:pt x="1511474" y="1220188"/>
                      <a:pt x="1496009" y="1220188"/>
                    </a:cubicBezTo>
                    <a:lnTo>
                      <a:pt x="58312" y="1220188"/>
                    </a:lnTo>
                    <a:cubicBezTo>
                      <a:pt x="42846" y="1220188"/>
                      <a:pt x="28015" y="1214044"/>
                      <a:pt x="17079" y="1203108"/>
                    </a:cubicBezTo>
                    <a:cubicBezTo>
                      <a:pt x="6144" y="1192173"/>
                      <a:pt x="0" y="1177341"/>
                      <a:pt x="0" y="1161876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554321" cy="12582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66162" y="185424"/>
              <a:ext cx="6918307" cy="3891499"/>
              <a:chOff x="0" y="0"/>
              <a:chExt cx="1128903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28776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9228" r="0" b="-9228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5567" y="4746234"/>
              <a:ext cx="6579498" cy="50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-43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Enc</a:t>
              </a:r>
              <a:r>
                <a:rPr lang="en-US" sz="2172" spc="-43" strike="noStrike" u="none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ourages better financial planning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91719" y="4194461"/>
              <a:ext cx="3573486" cy="462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1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Sav</a:t>
              </a:r>
              <a:r>
                <a:rPr lang="en-US" sz="2129" strike="noStrike" u="non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ings Growth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42424" y="516738"/>
            <a:ext cx="5441251" cy="4684328"/>
            <a:chOff x="0" y="0"/>
            <a:chExt cx="7255001" cy="62457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4812909"/>
              <a:ext cx="7255001" cy="1432863"/>
            </a:xfrm>
            <a:custGeom>
              <a:avLst/>
              <a:gdLst/>
              <a:ahLst/>
              <a:cxnLst/>
              <a:rect r="r" b="b" t="t" l="l"/>
              <a:pathLst>
                <a:path h="1432863" w="7255001">
                  <a:moveTo>
                    <a:pt x="0" y="0"/>
                  </a:moveTo>
                  <a:lnTo>
                    <a:pt x="7255001" y="0"/>
                  </a:lnTo>
                  <a:lnTo>
                    <a:pt x="7255001" y="1432862"/>
                  </a:lnTo>
                  <a:lnTo>
                    <a:pt x="0" y="1432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7255001" cy="5755938"/>
              <a:chOff x="0" y="0"/>
              <a:chExt cx="1554321" cy="123315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54321" cy="1233159"/>
              </a:xfrm>
              <a:custGeom>
                <a:avLst/>
                <a:gdLst/>
                <a:ahLst/>
                <a:cxnLst/>
                <a:rect r="r" b="b" t="t" l="l"/>
                <a:pathLst>
                  <a:path h="1233159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174848"/>
                    </a:lnTo>
                    <a:cubicBezTo>
                      <a:pt x="1554321" y="1190313"/>
                      <a:pt x="1548177" y="1205145"/>
                      <a:pt x="1537241" y="1216080"/>
                    </a:cubicBezTo>
                    <a:cubicBezTo>
                      <a:pt x="1526306" y="1227016"/>
                      <a:pt x="1511474" y="1233159"/>
                      <a:pt x="1496009" y="1233159"/>
                    </a:cubicBezTo>
                    <a:lnTo>
                      <a:pt x="58312" y="1233159"/>
                    </a:lnTo>
                    <a:cubicBezTo>
                      <a:pt x="42846" y="1233159"/>
                      <a:pt x="28015" y="1227016"/>
                      <a:pt x="17079" y="1216080"/>
                    </a:cubicBezTo>
                    <a:cubicBezTo>
                      <a:pt x="6144" y="1205145"/>
                      <a:pt x="0" y="1190313"/>
                      <a:pt x="0" y="1174848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554321" cy="1271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8347" y="183358"/>
              <a:ext cx="6918307" cy="3891499"/>
              <a:chOff x="0" y="0"/>
              <a:chExt cx="1128903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28776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9228" r="0" b="-9228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44038" y="4727184"/>
              <a:ext cx="6579498" cy="652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53"/>
                </a:lnSpc>
                <a:spcBef>
                  <a:spcPct val="0"/>
                </a:spcBef>
              </a:pPr>
              <a:r>
                <a:rPr lang="en-US" sz="2824" spc="-56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824" spc="-56" strike="noStrike" u="none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imple &amp; easy-to-use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08596" y="4193428"/>
              <a:ext cx="4425066" cy="462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1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User-Frie</a:t>
              </a:r>
              <a:r>
                <a:rPr lang="en-US" sz="2129" strike="noStrike" u="non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ndly Interface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05729" y="516738"/>
            <a:ext cx="5407569" cy="4657041"/>
            <a:chOff x="0" y="0"/>
            <a:chExt cx="7210091" cy="620938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4785395"/>
              <a:ext cx="7210091" cy="1423993"/>
            </a:xfrm>
            <a:custGeom>
              <a:avLst/>
              <a:gdLst/>
              <a:ahLst/>
              <a:cxnLst/>
              <a:rect r="r" b="b" t="t" l="l"/>
              <a:pathLst>
                <a:path h="1423993" w="7210091">
                  <a:moveTo>
                    <a:pt x="0" y="0"/>
                  </a:moveTo>
                  <a:lnTo>
                    <a:pt x="7210091" y="0"/>
                  </a:lnTo>
                  <a:lnTo>
                    <a:pt x="7210091" y="1423994"/>
                  </a:lnTo>
                  <a:lnTo>
                    <a:pt x="0" y="14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7210091" cy="5415381"/>
              <a:chOff x="0" y="0"/>
              <a:chExt cx="1554321" cy="11674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54321" cy="1167425"/>
              </a:xfrm>
              <a:custGeom>
                <a:avLst/>
                <a:gdLst/>
                <a:ahLst/>
                <a:cxnLst/>
                <a:rect r="r" b="b" t="t" l="l"/>
                <a:pathLst>
                  <a:path h="1167425" w="1554321">
                    <a:moveTo>
                      <a:pt x="70774" y="0"/>
                    </a:moveTo>
                    <a:lnTo>
                      <a:pt x="1483546" y="0"/>
                    </a:lnTo>
                    <a:cubicBezTo>
                      <a:pt x="1522634" y="0"/>
                      <a:pt x="1554321" y="31687"/>
                      <a:pt x="1554321" y="70774"/>
                    </a:cubicBezTo>
                    <a:lnTo>
                      <a:pt x="1554321" y="1096650"/>
                    </a:lnTo>
                    <a:cubicBezTo>
                      <a:pt x="1554321" y="1115421"/>
                      <a:pt x="1546864" y="1133422"/>
                      <a:pt x="1533591" y="1146695"/>
                    </a:cubicBezTo>
                    <a:cubicBezTo>
                      <a:pt x="1520318" y="1159968"/>
                      <a:pt x="1502317" y="1167425"/>
                      <a:pt x="1483546" y="1167425"/>
                    </a:cubicBezTo>
                    <a:lnTo>
                      <a:pt x="70774" y="1167425"/>
                    </a:lnTo>
                    <a:cubicBezTo>
                      <a:pt x="31687" y="1167425"/>
                      <a:pt x="0" y="1135738"/>
                      <a:pt x="0" y="1096650"/>
                    </a:cubicBezTo>
                    <a:lnTo>
                      <a:pt x="0" y="70774"/>
                    </a:lnTo>
                    <a:cubicBezTo>
                      <a:pt x="0" y="31687"/>
                      <a:pt x="31687" y="0"/>
                      <a:pt x="70774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554321" cy="1205525"/>
              </a:xfrm>
              <a:prstGeom prst="rect">
                <a:avLst/>
              </a:prstGeom>
            </p:spPr>
            <p:txBody>
              <a:bodyPr anchor="ctr" rtlCol="false" tIns="41854" lIns="41854" bIns="41854" rIns="41854"/>
              <a:lstStyle/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88096" y="184276"/>
              <a:ext cx="6875482" cy="3867410"/>
              <a:chOff x="0" y="0"/>
              <a:chExt cx="11289030" cy="6350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128776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9228" r="0" b="-9228"/>
                </a:stretch>
              </a:blip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519199" y="4168261"/>
              <a:ext cx="4213276" cy="460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2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Financial A</a:t>
              </a:r>
              <a:r>
                <a:rPr lang="en-US" sz="2116" strike="noStrike" u="non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wareness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56452" y="4651167"/>
              <a:ext cx="6538770" cy="589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0"/>
                </a:lnSpc>
                <a:spcBef>
                  <a:spcPct val="0"/>
                </a:spcBef>
              </a:pPr>
              <a:r>
                <a:rPr lang="en-US" sz="2621" spc="-52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Und</a:t>
              </a:r>
              <a:r>
                <a:rPr lang="en-US" sz="2621" spc="-52" strike="noStrike" u="none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erstand spending habits.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442424" y="5439513"/>
            <a:ext cx="5441251" cy="4847487"/>
            <a:chOff x="0" y="0"/>
            <a:chExt cx="7255001" cy="646331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5030453"/>
              <a:ext cx="7255001" cy="1432863"/>
            </a:xfrm>
            <a:custGeom>
              <a:avLst/>
              <a:gdLst/>
              <a:ahLst/>
              <a:cxnLst/>
              <a:rect r="r" b="b" t="t" l="l"/>
              <a:pathLst>
                <a:path h="1432863" w="7255001">
                  <a:moveTo>
                    <a:pt x="0" y="0"/>
                  </a:moveTo>
                  <a:lnTo>
                    <a:pt x="7255001" y="0"/>
                  </a:lnTo>
                  <a:lnTo>
                    <a:pt x="7255001" y="1432863"/>
                  </a:lnTo>
                  <a:lnTo>
                    <a:pt x="0" y="1432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0" y="0"/>
              <a:ext cx="7255001" cy="5449112"/>
              <a:chOff x="0" y="0"/>
              <a:chExt cx="1554321" cy="116742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554321" cy="1167425"/>
              </a:xfrm>
              <a:custGeom>
                <a:avLst/>
                <a:gdLst/>
                <a:ahLst/>
                <a:cxnLst/>
                <a:rect r="r" b="b" t="t" l="l"/>
                <a:pathLst>
                  <a:path h="1167425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109113"/>
                    </a:lnTo>
                    <a:cubicBezTo>
                      <a:pt x="1554321" y="1124578"/>
                      <a:pt x="1548177" y="1139410"/>
                      <a:pt x="1537241" y="1150345"/>
                    </a:cubicBezTo>
                    <a:cubicBezTo>
                      <a:pt x="1526306" y="1161281"/>
                      <a:pt x="1511474" y="1167425"/>
                      <a:pt x="1496009" y="1167425"/>
                    </a:cubicBezTo>
                    <a:lnTo>
                      <a:pt x="58312" y="1167425"/>
                    </a:lnTo>
                    <a:cubicBezTo>
                      <a:pt x="42846" y="1167425"/>
                      <a:pt x="28015" y="1161281"/>
                      <a:pt x="17079" y="1150345"/>
                    </a:cubicBezTo>
                    <a:cubicBezTo>
                      <a:pt x="6144" y="1139410"/>
                      <a:pt x="0" y="1124578"/>
                      <a:pt x="0" y="1109113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554321" cy="1205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68347" y="183358"/>
              <a:ext cx="6918307" cy="3891499"/>
              <a:chOff x="0" y="0"/>
              <a:chExt cx="11289030" cy="63500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128776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0" y="0"/>
                      <a:pt x="11287760" y="234950"/>
                      <a:pt x="11287760" y="525780"/>
                    </a:cubicBezTo>
                    <a:lnTo>
                      <a:pt x="11287760" y="5822950"/>
                    </a:lnTo>
                    <a:cubicBezTo>
                      <a:pt x="11287760" y="6113780"/>
                      <a:pt x="11052810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4449" r="0" b="-4449"/>
                </a:stretch>
              </a:blip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168347" y="4740594"/>
              <a:ext cx="6923536" cy="653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2"/>
                </a:lnSpc>
                <a:spcBef>
                  <a:spcPct val="0"/>
                </a:spcBef>
              </a:pPr>
              <a:r>
                <a:rPr lang="en-US" sz="2794" spc="-55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794" spc="-55" strike="noStrike" u="none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educes manual calculations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08596" y="4193428"/>
              <a:ext cx="4425066" cy="462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1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</a:t>
              </a:r>
              <a:r>
                <a:rPr lang="en-US" sz="2129" strike="noStrike" u="non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tomation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464701" y="3755812"/>
            <a:ext cx="3358598" cy="268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1"/>
              </a:lnSpc>
            </a:pPr>
            <a:r>
              <a:rPr lang="en-US" sz="5108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 &amp; </a:t>
            </a:r>
          </a:p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3931677"/>
            <a:ext cx="6033363" cy="22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13"/>
              </a:lnSpc>
              <a:spcBef>
                <a:spcPct val="0"/>
              </a:spcBef>
            </a:pPr>
            <a:r>
              <a:rPr lang="en-US" b="true" sz="658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WORKFLOW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16147"/>
            <a:ext cx="5768345" cy="130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b="true" sz="1982" spc="-3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1982" spc="-39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ser Registration &amp; Login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Users sign up or log in via email, phone, or third-party authentication.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Secure authentication ensures data privacy.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99072"/>
            <a:ext cx="576834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Inc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ome &amp; Expense Management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Users log income and expenses, categorizing transactions.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Automated tracking.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75752"/>
            <a:ext cx="576834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udgeting &amp; Smart Alerts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Users set budgets and savings goals.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System sends real-time alerts for overspending or bill reminders.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10404"/>
            <a:ext cx="5768345" cy="94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Reports &amp; Insights Generation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Generates financial reports, trends, and insights.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Users can export reports in Excel, CSV, or PDF.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4962"/>
            <a:ext cx="18288000" cy="10295767"/>
          </a:xfrm>
          <a:custGeom>
            <a:avLst/>
            <a:gdLst/>
            <a:ahLst/>
            <a:cxnLst/>
            <a:rect r="r" b="b" t="t" l="l"/>
            <a:pathLst>
              <a:path h="10295767" w="18288000">
                <a:moveTo>
                  <a:pt x="0" y="0"/>
                </a:moveTo>
                <a:lnTo>
                  <a:pt x="18288000" y="0"/>
                </a:lnTo>
                <a:lnTo>
                  <a:pt x="18288000" y="10295766"/>
                </a:lnTo>
                <a:lnTo>
                  <a:pt x="0" y="1029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6586" t="-105413" r="0" b="-1054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5566" y="2346523"/>
            <a:ext cx="17096869" cy="7258468"/>
            <a:chOff x="0" y="0"/>
            <a:chExt cx="4502879" cy="1911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2879" cy="1911695"/>
            </a:xfrm>
            <a:custGeom>
              <a:avLst/>
              <a:gdLst/>
              <a:ahLst/>
              <a:cxnLst/>
              <a:rect r="r" b="b" t="t" l="l"/>
              <a:pathLst>
                <a:path h="1911695" w="4502879">
                  <a:moveTo>
                    <a:pt x="7698" y="0"/>
                  </a:moveTo>
                  <a:lnTo>
                    <a:pt x="4495181" y="0"/>
                  </a:lnTo>
                  <a:cubicBezTo>
                    <a:pt x="4499432" y="0"/>
                    <a:pt x="4502879" y="3447"/>
                    <a:pt x="4502879" y="7698"/>
                  </a:cubicBezTo>
                  <a:lnTo>
                    <a:pt x="4502879" y="1903997"/>
                  </a:lnTo>
                  <a:cubicBezTo>
                    <a:pt x="4502879" y="1908249"/>
                    <a:pt x="4499432" y="1911695"/>
                    <a:pt x="4495181" y="1911695"/>
                  </a:cubicBezTo>
                  <a:lnTo>
                    <a:pt x="7698" y="1911695"/>
                  </a:lnTo>
                  <a:cubicBezTo>
                    <a:pt x="5656" y="1911695"/>
                    <a:pt x="3698" y="1910884"/>
                    <a:pt x="2255" y="1909441"/>
                  </a:cubicBezTo>
                  <a:cubicBezTo>
                    <a:pt x="811" y="1907997"/>
                    <a:pt x="0" y="1906039"/>
                    <a:pt x="0" y="1903997"/>
                  </a:cubicBezTo>
                  <a:lnTo>
                    <a:pt x="0" y="7698"/>
                  </a:lnTo>
                  <a:cubicBezTo>
                    <a:pt x="0" y="3447"/>
                    <a:pt x="3447" y="0"/>
                    <a:pt x="769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02879" cy="1949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6955" y="115283"/>
            <a:ext cx="9913189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b="true" sz="6605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WORKFLOW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97826" y="-2346523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003772" y="-2097890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3830864"/>
            <a:ext cx="7626287" cy="4289786"/>
          </a:xfrm>
          <a:custGeom>
            <a:avLst/>
            <a:gdLst/>
            <a:ahLst/>
            <a:cxnLst/>
            <a:rect r="r" b="b" t="t" l="l"/>
            <a:pathLst>
              <a:path h="4289786" w="7626287">
                <a:moveTo>
                  <a:pt x="0" y="0"/>
                </a:moveTo>
                <a:lnTo>
                  <a:pt x="7626287" y="0"/>
                </a:lnTo>
                <a:lnTo>
                  <a:pt x="7626287" y="4289786"/>
                </a:lnTo>
                <a:lnTo>
                  <a:pt x="0" y="4289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86751" y="3830864"/>
            <a:ext cx="7772549" cy="4372059"/>
          </a:xfrm>
          <a:custGeom>
            <a:avLst/>
            <a:gdLst/>
            <a:ahLst/>
            <a:cxnLst/>
            <a:rect r="r" b="b" t="t" l="l"/>
            <a:pathLst>
              <a:path h="4372059" w="7772549">
                <a:moveTo>
                  <a:pt x="0" y="0"/>
                </a:moveTo>
                <a:lnTo>
                  <a:pt x="7772549" y="0"/>
                </a:lnTo>
                <a:lnTo>
                  <a:pt x="7772549" y="4372059"/>
                </a:lnTo>
                <a:lnTo>
                  <a:pt x="0" y="437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80174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1930059"/>
            <a:ext cx="4203375" cy="7162978"/>
            <a:chOff x="0" y="0"/>
            <a:chExt cx="1416547" cy="2413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413941"/>
            </a:xfrm>
            <a:custGeom>
              <a:avLst/>
              <a:gdLst/>
              <a:ahLst/>
              <a:cxnLst/>
              <a:rect r="r" b="b" t="t" l="l"/>
              <a:pathLst>
                <a:path h="2413941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2367895"/>
                  </a:lnTo>
                  <a:cubicBezTo>
                    <a:pt x="1416547" y="2380107"/>
                    <a:pt x="1411696" y="2391819"/>
                    <a:pt x="1403061" y="2400454"/>
                  </a:cubicBezTo>
                  <a:cubicBezTo>
                    <a:pt x="1394426" y="2409090"/>
                    <a:pt x="1382714" y="2413941"/>
                    <a:pt x="1370502" y="2413941"/>
                  </a:cubicBezTo>
                  <a:lnTo>
                    <a:pt x="46046" y="2413941"/>
                  </a:lnTo>
                  <a:cubicBezTo>
                    <a:pt x="33834" y="2413941"/>
                    <a:pt x="22122" y="2409090"/>
                    <a:pt x="13487" y="2400454"/>
                  </a:cubicBezTo>
                  <a:cubicBezTo>
                    <a:pt x="4851" y="2391819"/>
                    <a:pt x="0" y="2380107"/>
                    <a:pt x="0" y="2367895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4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491952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880174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1930059"/>
            <a:ext cx="4203375" cy="7162978"/>
            <a:chOff x="0" y="0"/>
            <a:chExt cx="1416547" cy="2413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2413941"/>
            </a:xfrm>
            <a:custGeom>
              <a:avLst/>
              <a:gdLst/>
              <a:ahLst/>
              <a:cxnLst/>
              <a:rect r="r" b="b" t="t" l="l"/>
              <a:pathLst>
                <a:path h="2413941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2367895"/>
                  </a:lnTo>
                  <a:cubicBezTo>
                    <a:pt x="1416547" y="2380107"/>
                    <a:pt x="1411696" y="2391819"/>
                    <a:pt x="1403061" y="2400454"/>
                  </a:cubicBezTo>
                  <a:cubicBezTo>
                    <a:pt x="1394426" y="2409090"/>
                    <a:pt x="1382714" y="2413941"/>
                    <a:pt x="1370502" y="2413941"/>
                  </a:cubicBezTo>
                  <a:lnTo>
                    <a:pt x="46046" y="2413941"/>
                  </a:lnTo>
                  <a:cubicBezTo>
                    <a:pt x="33834" y="2413941"/>
                    <a:pt x="22122" y="2409090"/>
                    <a:pt x="13487" y="2400454"/>
                  </a:cubicBezTo>
                  <a:cubicBezTo>
                    <a:pt x="4851" y="2391819"/>
                    <a:pt x="0" y="2380107"/>
                    <a:pt x="0" y="2367895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24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066494" y="5491952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836861" y="880174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2082" y="1930059"/>
            <a:ext cx="4203375" cy="7162978"/>
            <a:chOff x="0" y="0"/>
            <a:chExt cx="1416547" cy="2413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2413941"/>
            </a:xfrm>
            <a:custGeom>
              <a:avLst/>
              <a:gdLst/>
              <a:ahLst/>
              <a:cxnLst/>
              <a:rect r="r" b="b" t="t" l="l"/>
              <a:pathLst>
                <a:path h="2413941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2367895"/>
                  </a:lnTo>
                  <a:cubicBezTo>
                    <a:pt x="1416547" y="2380107"/>
                    <a:pt x="1411696" y="2391819"/>
                    <a:pt x="1403061" y="2400454"/>
                  </a:cubicBezTo>
                  <a:cubicBezTo>
                    <a:pt x="1394426" y="2409090"/>
                    <a:pt x="1382714" y="2413941"/>
                    <a:pt x="1370502" y="2413941"/>
                  </a:cubicBezTo>
                  <a:lnTo>
                    <a:pt x="46046" y="2413941"/>
                  </a:lnTo>
                  <a:cubicBezTo>
                    <a:pt x="33834" y="2413941"/>
                    <a:pt x="22122" y="2409090"/>
                    <a:pt x="13487" y="2400454"/>
                  </a:cubicBezTo>
                  <a:cubicBezTo>
                    <a:pt x="4851" y="2391819"/>
                    <a:pt x="0" y="2380107"/>
                    <a:pt x="0" y="2367895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24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36861" y="5511002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958887" y="837582"/>
            <a:ext cx="12370226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 of Finance Budget Tracker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40805" y="5607322"/>
            <a:ext cx="3579202" cy="260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 spc="-4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Futu</a:t>
            </a:r>
            <a:r>
              <a:rPr lang="en-US" sz="2110" spc="-42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 budget trackers can leverage artificial intelligence to analyze spending habits, provide personalized financial advice, and predict future expenses.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29016" y="3923833"/>
            <a:ext cx="3490991" cy="86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AI for Smart Insights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54399" y="5597042"/>
            <a:ext cx="3579202" cy="260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 spc="-4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With inc</a:t>
            </a:r>
            <a:r>
              <a:rPr lang="en-US" sz="2110" spc="-42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reasing digitization, budget trackers can offer seamless integration with multiple financial institutions for real-time updates and consolidated views.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53801" y="3709911"/>
            <a:ext cx="3490991" cy="17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Synchronization with Banks and Digital Wallets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88064" y="5607322"/>
            <a:ext cx="3579202" cy="297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 spc="-4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Enhanc</a:t>
            </a:r>
            <a:r>
              <a:rPr lang="en-US" sz="2110" spc="-42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ed compatibility across mobile, desktop, and web platforms with features like voice input, automated bill payments, and smart alerts will make budgeting more convenient and efficient.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9014" y="3865441"/>
            <a:ext cx="3490991" cy="129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Accessibility and Automation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536480" y="2293296"/>
            <a:ext cx="1764834" cy="1373362"/>
          </a:xfrm>
          <a:custGeom>
            <a:avLst/>
            <a:gdLst/>
            <a:ahLst/>
            <a:cxnLst/>
            <a:rect r="r" b="b" t="t" l="l"/>
            <a:pathLst>
              <a:path h="1373362" w="1764834">
                <a:moveTo>
                  <a:pt x="0" y="0"/>
                </a:moveTo>
                <a:lnTo>
                  <a:pt x="1764834" y="0"/>
                </a:lnTo>
                <a:lnTo>
                  <a:pt x="1764834" y="1373362"/>
                </a:lnTo>
                <a:lnTo>
                  <a:pt x="0" y="137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375911" y="2177754"/>
            <a:ext cx="1174318" cy="1563862"/>
          </a:xfrm>
          <a:custGeom>
            <a:avLst/>
            <a:gdLst/>
            <a:ahLst/>
            <a:cxnLst/>
            <a:rect r="r" b="b" t="t" l="l"/>
            <a:pathLst>
              <a:path h="1563862" w="1174318">
                <a:moveTo>
                  <a:pt x="0" y="0"/>
                </a:moveTo>
                <a:lnTo>
                  <a:pt x="1174318" y="0"/>
                </a:lnTo>
                <a:lnTo>
                  <a:pt x="1174318" y="1563862"/>
                </a:lnTo>
                <a:lnTo>
                  <a:pt x="0" y="156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639419" y="2107949"/>
            <a:ext cx="1009161" cy="1430512"/>
          </a:xfrm>
          <a:custGeom>
            <a:avLst/>
            <a:gdLst/>
            <a:ahLst/>
            <a:cxnLst/>
            <a:rect r="r" b="b" t="t" l="l"/>
            <a:pathLst>
              <a:path h="1430512" w="1009161">
                <a:moveTo>
                  <a:pt x="0" y="0"/>
                </a:moveTo>
                <a:lnTo>
                  <a:pt x="1009162" y="0"/>
                </a:lnTo>
                <a:lnTo>
                  <a:pt x="1009162" y="1430512"/>
                </a:lnTo>
                <a:lnTo>
                  <a:pt x="0" y="1430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DAGjS5997hI</dc:identifier>
  <dcterms:modified xsi:type="dcterms:W3CDTF">2011-08-01T06:04:30Z</dcterms:modified>
  <cp:revision>1</cp:revision>
  <dc:title>MoneyMap</dc:title>
</cp:coreProperties>
</file>